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38FA-1FBE-4235-B729-B711A2A83B6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A36E-17CD-4FD5-A1A8-E72DA081C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38FA-1FBE-4235-B729-B711A2A83B6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A36E-17CD-4FD5-A1A8-E72DA081C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38FA-1FBE-4235-B729-B711A2A83B6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A36E-17CD-4FD5-A1A8-E72DA081C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38FA-1FBE-4235-B729-B711A2A83B6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A36E-17CD-4FD5-A1A8-E72DA081C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38FA-1FBE-4235-B729-B711A2A83B6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A36E-17CD-4FD5-A1A8-E72DA081C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38FA-1FBE-4235-B729-B711A2A83B6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A36E-17CD-4FD5-A1A8-E72DA081C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38FA-1FBE-4235-B729-B711A2A83B6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A36E-17CD-4FD5-A1A8-E72DA081C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38FA-1FBE-4235-B729-B711A2A83B6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A36E-17CD-4FD5-A1A8-E72DA081C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38FA-1FBE-4235-B729-B711A2A83B6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A36E-17CD-4FD5-A1A8-E72DA081C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38FA-1FBE-4235-B729-B711A2A83B6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A36E-17CD-4FD5-A1A8-E72DA081C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38FA-1FBE-4235-B729-B711A2A83B6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A36E-17CD-4FD5-A1A8-E72DA081C9A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F2338FA-1FBE-4235-B729-B711A2A83B6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ED8A36E-17CD-4FD5-A1A8-E72DA081C9AE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9.1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Infinite Series:  “Sequences”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 and Diverge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2825750"/>
                <a:ext cx="7125112" cy="3727450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Look back at the examples on slide #8 to see which converge, which diverge, and why.</a:t>
                </a:r>
              </a:p>
              <a:p>
                <a:r>
                  <a:rPr lang="en-US" dirty="0" smtClean="0"/>
                  <a:t>If the general term of a sequence is f(n), where f(x) is a function defined on the entire interval [1,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∞)</m:t>
                    </m:r>
                  </m:oMath>
                </a14:m>
                <a:r>
                  <a:rPr lang="en-US" dirty="0" smtClean="0"/>
                  <a:t>, then the values of f(n) can be viewed as “sample values” of f(x) taken at the positive integers.  Thus, 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f(x)      L as x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, then f(n)       L as n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However, the converse is not true.  You cannot infer the same about f(x) given f(n).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2825750"/>
                <a:ext cx="7125112" cy="3727450"/>
              </a:xfrm>
              <a:blipFill rotWithShape="1">
                <a:blip r:embed="rId2"/>
                <a:stretch>
                  <a:fillRect l="-342" b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" y="1828800"/>
            <a:ext cx="91313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404334" y="5728447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17346" y="5728447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48250" y="5728447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34100" y="5728447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5000"/>
            <a:ext cx="1077758" cy="11430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0792" y="5679640"/>
            <a:ext cx="1128246" cy="1178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0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Familiar Properties of Limits Apply to Sequences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014581"/>
            <a:ext cx="7124700" cy="36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60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25113" cy="924475"/>
          </a:xfrm>
        </p:spPr>
        <p:txBody>
          <a:bodyPr/>
          <a:lstStyle/>
          <a:p>
            <a:r>
              <a:rPr lang="en-US" dirty="0" smtClean="0"/>
              <a:t>Converge or Diverge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066800"/>
                <a:ext cx="7125112" cy="5257801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To determine whether the following sequences converge or diverge, we will examine the limit as n approaches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r>
                  <a:rPr lang="en-US" dirty="0" smtClean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r>
                  <a:rPr lang="en-US" baseline="-25000" dirty="0"/>
                  <a:t>n=1</a:t>
                </a:r>
                <a:r>
                  <a:rPr lang="en-US" baseline="30000" dirty="0"/>
                  <a:t>+</a:t>
                </a:r>
                <a14:m>
                  <m:oMath xmlns:m="http://schemas.openxmlformats.org/officeDocument/2006/math">
                    <m:r>
                      <a:rPr lang="en-US" i="1" baseline="30000" dirty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lvl="1"/>
                <a:r>
                  <a:rPr lang="en-US" dirty="0" smtClean="0"/>
                  <a:t>Solution:  Divide the numerator and denominator by the highest power of n in the denominator (like chapter 1).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+1)/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(2+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2+0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converges</a:t>
                </a:r>
              </a:p>
              <a:p>
                <a:r>
                  <a:rPr lang="en-US" dirty="0" smtClean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(−1)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n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+1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r>
                  <a:rPr lang="en-US" baseline="-25000" dirty="0"/>
                  <a:t>n=1</a:t>
                </a:r>
                <a:r>
                  <a:rPr lang="en-US" baseline="30000" dirty="0"/>
                  <a:t>+</a:t>
                </a:r>
                <a14:m>
                  <m:oMath xmlns:m="http://schemas.openxmlformats.org/officeDocument/2006/math">
                    <m:r>
                      <a:rPr lang="en-US" i="1" baseline="30000" dirty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lvl="1"/>
                <a:r>
                  <a:rPr lang="en-US" dirty="0" smtClean="0"/>
                  <a:t>Solution:  This is the same as a) except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(−1)</m:t>
                    </m:r>
                    <m:r>
                      <m:rPr>
                        <m:nor/>
                      </m:rPr>
                      <a:rPr lang="en-US" baseline="30000" dirty="0"/>
                      <m:t>n</m:t>
                    </m:r>
                    <m:r>
                      <m:rPr>
                        <m:nor/>
                      </m:rPr>
                      <a:rPr lang="en-US" baseline="30000" dirty="0"/>
                      <m:t>+1</m:t>
                    </m:r>
                  </m:oMath>
                </a14:m>
                <a:r>
                  <a:rPr lang="en-US" dirty="0" smtClean="0"/>
                  <a:t> makes it oscillate between -1 and 1 times the answer we got in a).  Therefore, the odd-numbered terms approach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and the even-numbered terms approach 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the sequence diverges.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066800"/>
                <a:ext cx="7125112" cy="5257801"/>
              </a:xfrm>
              <a:blipFill rotWithShape="1">
                <a:blip r:embed="rId2"/>
                <a:stretch>
                  <a:fillRect l="-514" r="-1370" b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28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Converge or Diverge </a:t>
            </a:r>
            <a:r>
              <a:rPr lang="en-US" sz="2800" dirty="0" smtClean="0"/>
              <a:t>Examples </a:t>
            </a:r>
            <a:r>
              <a:rPr lang="en-US" sz="2800" dirty="0" err="1" smtClean="0"/>
              <a:t>con’t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51723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(−1)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n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+1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baseline="-25000" dirty="0"/>
                  <a:t>n=1</a:t>
                </a:r>
                <a:r>
                  <a:rPr lang="en-US" baseline="30000" dirty="0"/>
                  <a:t>+</a:t>
                </a:r>
                <a14:m>
                  <m:oMath xmlns:m="http://schemas.openxmlformats.org/officeDocument/2006/math">
                    <m:r>
                      <a:rPr lang="en-US" i="1" baseline="30000" dirty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lvl="1"/>
                <a:r>
                  <a:rPr lang="en-US" dirty="0" smtClean="0"/>
                  <a:t>Solution:  Like in b),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(−1)</m:t>
                    </m:r>
                    <m:r>
                      <m:rPr>
                        <m:nor/>
                      </m:rPr>
                      <a:rPr lang="en-US" baseline="30000" dirty="0"/>
                      <m:t>n</m:t>
                    </m:r>
                    <m:r>
                      <m:rPr>
                        <m:nor/>
                      </m:rPr>
                      <a:rPr lang="en-US" baseline="30000" dirty="0"/>
                      <m:t>+1</m:t>
                    </m:r>
                  </m:oMath>
                </a14:m>
                <a:r>
                  <a:rPr lang="en-US" dirty="0" smtClean="0"/>
                  <a:t> makes this oscillate between positives and negatives.  However, the 1/n approaches 0.  Therefore, the terms approach 0 from both sides, making the limit 0.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	converges to 0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d) {8 – 2n}</a:t>
                </a:r>
                <a:r>
                  <a:rPr lang="en-US" baseline="-25000" dirty="0"/>
                  <a:t> n=1</a:t>
                </a:r>
                <a:r>
                  <a:rPr lang="en-US" baseline="30000" dirty="0"/>
                  <a:t>+</a:t>
                </a:r>
                <a14:m>
                  <m:oMath xmlns:m="http://schemas.openxmlformats.org/officeDocument/2006/math">
                    <m:r>
                      <a:rPr lang="en-US" i="1" baseline="30000" dirty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baseline="30000" dirty="0" smtClean="0"/>
              </a:p>
              <a:p>
                <a:pPr lvl="1"/>
                <a:endParaRPr lang="en-US" baseline="30000" dirty="0"/>
              </a:p>
              <a:p>
                <a:pPr lvl="1"/>
                <a:r>
                  <a:rPr lang="en-US" dirty="0" smtClean="0"/>
                  <a:t>Solution: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8 – 2</m:t>
                        </m:r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= 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 by end behavior or graphing.  Therefore, the sequence diverges.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See example #4 on page 601 for more sequences.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517239"/>
              </a:xfrm>
              <a:blipFill rotWithShape="1">
                <a:blip r:embed="rId2"/>
                <a:stretch>
                  <a:fillRect l="-514" t="-5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24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5724"/>
            <a:ext cx="7448755" cy="924475"/>
          </a:xfrm>
        </p:spPr>
        <p:txBody>
          <a:bodyPr/>
          <a:lstStyle/>
          <a:p>
            <a:r>
              <a:rPr lang="en-US" sz="3000" dirty="0" smtClean="0"/>
              <a:t>Limit Example Using </a:t>
            </a:r>
            <a:r>
              <a:rPr lang="en-US" sz="3000" dirty="0" err="1" smtClean="0"/>
              <a:t>L’Hopital’s</a:t>
            </a:r>
            <a:r>
              <a:rPr lang="en-US" sz="3000" dirty="0" smtClean="0"/>
              <a:t> Rule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limit of the sequence 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}</a:t>
                </a:r>
                <a:r>
                  <a:rPr lang="en-US" baseline="-25000" dirty="0"/>
                  <a:t> n=1</a:t>
                </a:r>
                <a:r>
                  <a:rPr lang="en-US" baseline="30000" dirty="0"/>
                  <a:t>+</a:t>
                </a:r>
                <a14:m>
                  <m:oMath xmlns:m="http://schemas.openxmlformats.org/officeDocument/2006/math">
                    <m:r>
                      <a:rPr lang="en-US" i="1" baseline="30000" dirty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baseline="30000" dirty="0" smtClean="0"/>
              </a:p>
              <a:p>
                <a:endParaRPr lang="en-US" baseline="30000" dirty="0"/>
              </a:p>
              <a:p>
                <a:r>
                  <a:rPr lang="en-US" dirty="0" smtClean="0"/>
                  <a:t>Solution: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 smtClean="0"/>
                  <a:t> which is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indeterminate form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Therefore, we will use </a:t>
                </a:r>
                <a:r>
                  <a:rPr lang="en-US" dirty="0" err="1" smtClean="0"/>
                  <a:t>L’Hopital’s</a:t>
                </a:r>
                <a:r>
                  <a:rPr lang="en-US" dirty="0" smtClean="0"/>
                  <a:t> rule where you take the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derivative of the top and bottom separately and then evaluate the limit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 smtClean="0"/>
                  <a:t> = 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= 0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r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346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Another Limit Example Using </a:t>
            </a:r>
            <a:r>
              <a:rPr lang="en-US" sz="2400" dirty="0" err="1" smtClean="0"/>
              <a:t>L’Hopital’s</a:t>
            </a:r>
            <a:r>
              <a:rPr lang="en-US" sz="2400" dirty="0" smtClean="0"/>
              <a:t> Rule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2133600"/>
                <a:ext cx="7125112" cy="405143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Show that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Solution: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which is indeterminate form</a:t>
                </a:r>
              </a:p>
              <a:p>
                <a:r>
                  <a:rPr lang="en-US" dirty="0"/>
                  <a:t>Therefore, we will use </a:t>
                </a:r>
                <a:r>
                  <a:rPr lang="en-US" dirty="0" err="1"/>
                  <a:t>L’Hopital’s</a:t>
                </a:r>
                <a:r>
                  <a:rPr lang="en-US" dirty="0"/>
                  <a:t> </a:t>
                </a:r>
                <a:r>
                  <a:rPr lang="en-US" dirty="0" smtClean="0"/>
                  <a:t>rule.</a:t>
                </a:r>
              </a:p>
              <a:p>
                <a:r>
                  <a:rPr lang="en-US" dirty="0" smtClean="0"/>
                  <a:t>The problem is that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we do not currently have a fraction so we have some work to do first to get a fraction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𝑙𝑛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sup>
                        </m:sSup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by the inverse property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𝑙𝑛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by the power property</a:t>
                </a:r>
              </a:p>
              <a:p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𝑙𝑛𝑛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𝑙𝑛𝑛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func>
                      </m:sup>
                    </m:sSup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func>
                      </m:sup>
                    </m:sSup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den>
                            </m:f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= 1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2133600"/>
                <a:ext cx="7125112" cy="4051437"/>
              </a:xfrm>
              <a:blipFill rotWithShape="1">
                <a:blip r:embed="rId2"/>
                <a:stretch>
                  <a:fillRect l="-257" t="-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02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 Looking at Even-Numbered Terms and Odd-Numbered Terms Separately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7458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</a:rPr>
                  <a:t>Sometimes the even-numbered and odd-numbered terms of a sequence behave sufficiently differently that it is desirable to investigate their convergence separately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Example:  The sequence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, …converges to 0 since the odd-numbered terms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, … converge to 0 &amp; the even-numbered terms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 smtClean="0"/>
                  <a:t>, … also converge to 0.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 2:  The sequence 1,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1,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1,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</m:oMath>
                </a14:m>
                <a:r>
                  <a:rPr lang="en-US" dirty="0" smtClean="0"/>
                  <a:t> diverges since the odd-numbered terms 1,1,1,… converge to 1 and the even-numbered terms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converge to 0, which is different than 1.  That is why they diverge.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745839"/>
              </a:xfrm>
              <a:blipFill rotWithShape="1">
                <a:blip r:embed="rId2"/>
                <a:stretch>
                  <a:fillRect l="-514" r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97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857" y="381000"/>
            <a:ext cx="7123080" cy="924475"/>
          </a:xfrm>
        </p:spPr>
        <p:txBody>
          <a:bodyPr/>
          <a:lstStyle/>
          <a:p>
            <a:r>
              <a:rPr lang="en-US" sz="2600" dirty="0" smtClean="0"/>
              <a:t>The Squeezing Theorem for Sequences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603" y="1013085"/>
            <a:ext cx="4023519" cy="4032251"/>
          </a:xfrm>
        </p:spPr>
        <p:txBody>
          <a:bodyPr/>
          <a:lstStyle/>
          <a:p>
            <a:r>
              <a:rPr lang="en-US" dirty="0" smtClean="0"/>
              <a:t>This idea is very similar to the squeezing theorem we learned in chapter 1 for trigonometry limits.</a:t>
            </a:r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We will use it to find limits of sequences that cannot be directly obtained and must therefore be compared to other sequences and “squeezed” between them.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658211"/>
            <a:ext cx="91059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371600"/>
            <a:ext cx="3470275" cy="30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0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286000"/>
            <a:ext cx="9080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73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Rocksanna</a:t>
            </a:r>
            <a:r>
              <a:rPr lang="en-US" smtClean="0"/>
              <a:t> at Mono Lake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/>
          </a:p>
        </p:txBody>
      </p:sp>
      <p:pic>
        <p:nvPicPr>
          <p:cNvPr id="3074" name="Picture 2" descr="C:\Users\dlewis\AppData\Local\Microsoft\Windows\Temporary Internet Files\Content.Outlook\B2XPJWPL\100MEDIA$IMAG1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768593"/>
            <a:ext cx="7481740" cy="447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0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05000"/>
            <a:ext cx="5726654" cy="4051437"/>
          </a:xfrm>
          <a:prstGeom prst="rect">
            <a:avLst/>
          </a:prstGeo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Irl Bivens,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chapter, we will be dealing with infinite series which are sums that involve infinitely many terms.</a:t>
            </a:r>
          </a:p>
          <a:p>
            <a:r>
              <a:rPr lang="en-US" dirty="0" smtClean="0"/>
              <a:t>We can use them for many things such as approximating trig functions and logarithms, solving differential equations, evaluating difficult integrals, constructing mathematical models of physical laws, and more.</a:t>
            </a:r>
          </a:p>
          <a:p>
            <a:r>
              <a:rPr lang="en-US" dirty="0" smtClean="0"/>
              <a:t>Since </a:t>
            </a:r>
            <a:r>
              <a:rPr lang="en-US" u="sng" dirty="0" smtClean="0">
                <a:solidFill>
                  <a:srgbClr val="00B0F0"/>
                </a:solidFill>
              </a:rPr>
              <a:t>it is impossible to add up infinitely many numbers directly</a:t>
            </a:r>
            <a:r>
              <a:rPr lang="en-US" dirty="0" smtClean="0"/>
              <a:t>, we must define exactly what we mean by the sum of an infinite series.</a:t>
            </a:r>
          </a:p>
          <a:p>
            <a:r>
              <a:rPr lang="en-US" dirty="0" smtClean="0"/>
              <a:t>Also, it is important to realize that </a:t>
            </a:r>
            <a:r>
              <a:rPr lang="en-US" u="sng" dirty="0" smtClean="0">
                <a:solidFill>
                  <a:srgbClr val="00B0F0"/>
                </a:solidFill>
              </a:rPr>
              <a:t>not all infinite series actually have a sum</a:t>
            </a:r>
            <a:r>
              <a:rPr lang="en-US" dirty="0" smtClean="0"/>
              <a:t> so we will need to find which series do have sums and which do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“Sequence” – everyday vs. mathematical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everyday language, the term “sequence” means a succession of things in a definite order – chronological order, size order, or logical order.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 mathematics, the term </a:t>
            </a:r>
            <a:r>
              <a:rPr lang="en-US" sz="2400" dirty="0" smtClean="0">
                <a:solidFill>
                  <a:srgbClr val="00B0F0"/>
                </a:solidFill>
              </a:rPr>
              <a:t>“sequence” is commonly used to denote a succession of numbers whose order is determined by a rule or a function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27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Infinite sequence – an unending succession of numbers called terms.</a:t>
            </a:r>
          </a:p>
          <a:p>
            <a:r>
              <a:rPr lang="en-US" dirty="0" smtClean="0"/>
              <a:t>Terms – numbers that have a definite order;  first term a</a:t>
            </a:r>
            <a:r>
              <a:rPr lang="en-US" baseline="-25000" dirty="0" smtClean="0"/>
              <a:t>1</a:t>
            </a:r>
            <a:r>
              <a:rPr lang="en-US" dirty="0" smtClean="0"/>
              <a:t>, second term a</a:t>
            </a:r>
            <a:r>
              <a:rPr lang="en-US" baseline="-25000" dirty="0" smtClean="0"/>
              <a:t>2</a:t>
            </a:r>
            <a:r>
              <a:rPr lang="en-US" dirty="0" smtClean="0"/>
              <a:t>, third term a</a:t>
            </a:r>
            <a:r>
              <a:rPr lang="en-US" baseline="-25000" dirty="0" smtClean="0"/>
              <a:t>3</a:t>
            </a:r>
            <a:r>
              <a:rPr lang="en-US" dirty="0" smtClean="0"/>
              <a:t>, fourth term a</a:t>
            </a:r>
            <a:r>
              <a:rPr lang="en-US" baseline="-25000" dirty="0" smtClean="0"/>
              <a:t>4</a:t>
            </a:r>
            <a:r>
              <a:rPr lang="en-US" dirty="0" smtClean="0"/>
              <a:t>, and so on.  They are often written a</a:t>
            </a:r>
            <a:r>
              <a:rPr lang="en-US" baseline="-25000" dirty="0" smtClean="0"/>
              <a:t>1, </a:t>
            </a:r>
            <a:r>
              <a:rPr lang="en-US" dirty="0" smtClean="0"/>
              <a:t>a</a:t>
            </a:r>
            <a:r>
              <a:rPr lang="en-US" baseline="-25000" dirty="0" smtClean="0"/>
              <a:t>2, </a:t>
            </a:r>
            <a:r>
              <a:rPr lang="en-US" dirty="0" smtClean="0"/>
              <a:t>a</a:t>
            </a:r>
            <a:r>
              <a:rPr lang="en-US" baseline="-25000" dirty="0" smtClean="0"/>
              <a:t>3, </a:t>
            </a:r>
            <a:r>
              <a:rPr lang="en-US" dirty="0" smtClean="0"/>
              <a:t>a</a:t>
            </a:r>
            <a:r>
              <a:rPr lang="en-US" baseline="-25000" dirty="0" smtClean="0"/>
              <a:t>4,</a:t>
            </a:r>
            <a:r>
              <a:rPr lang="en-US" dirty="0" smtClean="0"/>
              <a:t> …, where the … indicates that the sequence continues indefinitely.</a:t>
            </a:r>
          </a:p>
          <a:p>
            <a:r>
              <a:rPr lang="en-US" dirty="0" smtClean="0"/>
              <a:t> </a:t>
            </a:r>
            <a:r>
              <a:rPr lang="en-US" u="sng" dirty="0" smtClean="0"/>
              <a:t>Easy examples</a:t>
            </a:r>
            <a:r>
              <a:rPr lang="en-US" dirty="0" smtClean="0"/>
              <a:t>		</a:t>
            </a:r>
            <a:r>
              <a:rPr lang="en-US" u="sng" dirty="0" smtClean="0"/>
              <a:t>pattern</a:t>
            </a:r>
            <a:r>
              <a:rPr lang="en-US" dirty="0" smtClean="0"/>
              <a:t>			</a:t>
            </a:r>
            <a:r>
              <a:rPr lang="en-US" u="sng" dirty="0" smtClean="0"/>
              <a:t>general term</a:t>
            </a:r>
          </a:p>
          <a:p>
            <a:pPr lvl="1"/>
            <a:r>
              <a:rPr lang="en-US" dirty="0" smtClean="0"/>
              <a:t>1,2,3,4,…			add one				n		</a:t>
            </a:r>
          </a:p>
          <a:p>
            <a:pPr lvl="1"/>
            <a:r>
              <a:rPr lang="en-US" dirty="0" smtClean="0"/>
              <a:t>2,4,6,8,…			</a:t>
            </a:r>
            <a:r>
              <a:rPr lang="en-US" dirty="0"/>
              <a:t>multiply by </a:t>
            </a:r>
            <a:r>
              <a:rPr lang="en-US" dirty="0" smtClean="0"/>
              <a:t>2			2n</a:t>
            </a:r>
          </a:p>
          <a:p>
            <a:pPr lvl="1"/>
            <a:r>
              <a:rPr lang="en-US" dirty="0" smtClean="0"/>
              <a:t>1,-1,1,-1,…		alternating +/-		(-1) </a:t>
            </a:r>
            <a:r>
              <a:rPr lang="en-US" baseline="30000" dirty="0" smtClean="0"/>
              <a:t>n-1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Brace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75376796"/>
                  </p:ext>
                </p:extLst>
              </p:nvPr>
            </p:nvGraphicFramePr>
            <p:xfrm>
              <a:off x="1009650" y="1806575"/>
              <a:ext cx="7124700" cy="30578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4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74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74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7942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Sequence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General Term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Brace Notation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baseline="-25000" dirty="0" smtClean="0"/>
                            <a:t>n=1</a:t>
                          </a:r>
                          <a:r>
                            <a:rPr lang="en-US" baseline="30000" dirty="0" smtClean="0"/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30000" dirty="0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en-US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baseline="-25000" dirty="0" smtClean="0"/>
                            <a:t>n=1</a:t>
                          </a:r>
                          <a:r>
                            <a:rPr lang="en-US" baseline="30000" dirty="0" smtClean="0"/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30000" dirty="0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, −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…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(-1)</a:t>
                          </a:r>
                          <a:r>
                            <a:rPr lang="en-US" baseline="30000" dirty="0" smtClean="0"/>
                            <a:t>n+1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 smtClean="0"/>
                                    <m:t>(−1)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30000" dirty="0" smtClean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30000" dirty="0" smtClean="0"/>
                                    <m:t>+1</m:t>
                                  </m:r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baseline="-25000" dirty="0" smtClean="0"/>
                            <a:t>n=1</a:t>
                          </a:r>
                          <a:r>
                            <a:rPr lang="en-US" baseline="30000" dirty="0" smtClean="0"/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30000" dirty="0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en-US" baseline="30000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</a:t>
                          </a:r>
                          <a:r>
                            <a:rPr lang="en-US" baseline="0" dirty="0" smtClean="0"/>
                            <a:t> 3, 5, 7, 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2n-1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r>
                            <a:rPr lang="en-US" baseline="-25000" dirty="0" smtClean="0"/>
                            <a:t>n=1</a:t>
                          </a:r>
                          <a:r>
                            <a:rPr lang="en-US" baseline="30000" dirty="0" smtClean="0"/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30000" dirty="0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en-US" baseline="30000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75376796"/>
                  </p:ext>
                </p:extLst>
              </p:nvPr>
            </p:nvGraphicFramePr>
            <p:xfrm>
              <a:off x="1009650" y="1806575"/>
              <a:ext cx="7124700" cy="30578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4900"/>
                    <a:gridCol w="2374900"/>
                    <a:gridCol w="2374900"/>
                  </a:tblGrid>
                  <a:tr h="47942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Sequence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General Term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Brace Notation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657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57" t="-90323" r="-200514" b="-3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90323" r="-100000" b="-3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14" t="-90323" r="-257" b="-354839"/>
                          </a:stretch>
                        </a:blipFill>
                      </a:tcPr>
                    </a:tc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57" t="-178788" r="-200514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78788" r="-10000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14" t="-178788" r="-257" b="-233333"/>
                          </a:stretch>
                        </a:blipFill>
                      </a:tcPr>
                    </a:tc>
                  </a:tr>
                  <a:tr h="7738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57" t="-217323" r="-200514" b="-818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217323" r="-100000" b="-818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14" t="-217323" r="-257" b="-81890"/>
                          </a:stretch>
                        </a:blipFill>
                      </a:tcPr>
                    </a:tc>
                  </a:tr>
                  <a:tr h="63379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</a:t>
                          </a:r>
                          <a:r>
                            <a:rPr lang="en-US" baseline="0" dirty="0" smtClean="0"/>
                            <a:t> 3, 5, 7, 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2n-1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14" t="-387500" r="-2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34000"/>
            <a:ext cx="9105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3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of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sequences are functions, we will sometimes graph the sequence.</a:t>
            </a:r>
          </a:p>
          <a:p>
            <a:r>
              <a:rPr lang="en-US" dirty="0" smtClean="0"/>
              <a:t>Because the term numbers in the sequence below y = 1/n are integers, the graph consists of </a:t>
            </a:r>
            <a:r>
              <a:rPr lang="en-US" dirty="0" smtClean="0">
                <a:solidFill>
                  <a:srgbClr val="00B0F0"/>
                </a:solidFill>
              </a:rPr>
              <a:t>a succession of isolated points instead of a continuous curve</a:t>
            </a:r>
            <a:r>
              <a:rPr lang="en-US" dirty="0" smtClean="0"/>
              <a:t> like y = 1/x would be if you were not graphing a sequence.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23871"/>
            <a:ext cx="7696200" cy="25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4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a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sequences are functions, we can discuss their limits.</a:t>
            </a:r>
          </a:p>
          <a:p>
            <a:r>
              <a:rPr lang="en-US" dirty="0" smtClean="0"/>
              <a:t>However, </a:t>
            </a:r>
            <a:r>
              <a:rPr lang="en-US" dirty="0" smtClean="0">
                <a:solidFill>
                  <a:srgbClr val="00B0F0"/>
                </a:solidFill>
              </a:rPr>
              <a:t>because a sequence is only defined for integer values, the only limit that makes sense is the limit of a</a:t>
            </a:r>
            <a:r>
              <a:rPr lang="en-US" baseline="-25000" dirty="0" smtClean="0">
                <a:solidFill>
                  <a:srgbClr val="00B0F0"/>
                </a:solidFill>
              </a:rPr>
              <a:t>n</a:t>
            </a:r>
            <a:r>
              <a:rPr lang="en-US" dirty="0" smtClean="0">
                <a:solidFill>
                  <a:srgbClr val="00B0F0"/>
                </a:solidFill>
              </a:rPr>
              <a:t> as n approaches infinity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078" y="4572000"/>
            <a:ext cx="4300649" cy="21336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572000"/>
            <a:ext cx="4236603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03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Increases without bound (DIVERGE)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666999" y="4038600"/>
            <a:ext cx="18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Oscillates between -1 and 1 </a:t>
            </a:r>
            <a:r>
              <a:rPr lang="en-US" sz="1200" dirty="0"/>
              <a:t>(</a:t>
            </a:r>
            <a:r>
              <a:rPr lang="en-US" sz="1200" dirty="0" smtClean="0"/>
              <a:t>DIVERGE)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778188" y="395166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Increases toward a “limiting value” of 1 (CONVERGE)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914478" y="371543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Tends toward a “limiting value” of 1 in an oscillatory fashion (CONVERGE)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38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125113" cy="924475"/>
          </a:xfrm>
        </p:spPr>
        <p:txBody>
          <a:bodyPr/>
          <a:lstStyle/>
          <a:p>
            <a:r>
              <a:rPr lang="en-US" dirty="0" smtClean="0"/>
              <a:t>Limits of a Sequence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125112" cy="4051437"/>
          </a:xfrm>
        </p:spPr>
        <p:txBody>
          <a:bodyPr/>
          <a:lstStyle/>
          <a:p>
            <a:r>
              <a:rPr lang="en-US" dirty="0" smtClean="0"/>
              <a:t>Informally speaking, </a:t>
            </a:r>
            <a:r>
              <a:rPr lang="en-US" dirty="0" smtClean="0">
                <a:solidFill>
                  <a:srgbClr val="00B0F0"/>
                </a:solidFill>
              </a:rPr>
              <a:t>the limit of a sequence {a</a:t>
            </a:r>
            <a:r>
              <a:rPr lang="en-US" baseline="-25000" dirty="0" smtClean="0">
                <a:solidFill>
                  <a:srgbClr val="00B0F0"/>
                </a:solidFill>
              </a:rPr>
              <a:t>n</a:t>
            </a:r>
            <a:r>
              <a:rPr lang="en-US" dirty="0" smtClean="0">
                <a:solidFill>
                  <a:srgbClr val="00B0F0"/>
                </a:solidFill>
              </a:rPr>
              <a:t>} is intended to describe how 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baseline="-25000" dirty="0">
                <a:solidFill>
                  <a:srgbClr val="00B0F0"/>
                </a:solidFill>
              </a:rPr>
              <a:t>n</a:t>
            </a:r>
            <a:r>
              <a:rPr lang="en-US" dirty="0" smtClean="0">
                <a:solidFill>
                  <a:srgbClr val="00B0F0"/>
                </a:solidFill>
              </a:rPr>
              <a:t> behaves as n approaches infinity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 specifically, we will say that </a:t>
            </a:r>
            <a:r>
              <a:rPr lang="en-US" u="sng" dirty="0" smtClean="0">
                <a:solidFill>
                  <a:srgbClr val="00B0F0"/>
                </a:solidFill>
              </a:rPr>
              <a:t>a sequence </a:t>
            </a:r>
            <a:r>
              <a:rPr lang="en-US" u="sng" dirty="0">
                <a:solidFill>
                  <a:srgbClr val="00B0F0"/>
                </a:solidFill>
              </a:rPr>
              <a:t>{a</a:t>
            </a:r>
            <a:r>
              <a:rPr lang="en-US" u="sng" baseline="-25000" dirty="0">
                <a:solidFill>
                  <a:srgbClr val="00B0F0"/>
                </a:solidFill>
              </a:rPr>
              <a:t>n</a:t>
            </a:r>
            <a:r>
              <a:rPr lang="en-US" u="sng" dirty="0">
                <a:solidFill>
                  <a:srgbClr val="00B0F0"/>
                </a:solidFill>
              </a:rPr>
              <a:t>} </a:t>
            </a:r>
            <a:r>
              <a:rPr lang="en-US" u="sng" dirty="0" smtClean="0">
                <a:solidFill>
                  <a:srgbClr val="00B0F0"/>
                </a:solidFill>
              </a:rPr>
              <a:t>approaches a limit L if the terms in the sequence eventually become arbitrarily close to L</a:t>
            </a:r>
            <a:r>
              <a:rPr lang="en-US" dirty="0"/>
              <a:t> </a:t>
            </a:r>
            <a:r>
              <a:rPr lang="en-US" dirty="0" smtClean="0"/>
              <a:t>(see picture below and definition on following slide).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8096"/>
            <a:ext cx="877000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2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942</TotalTime>
  <Words>770</Words>
  <Application>Microsoft Office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Cambria Math</vt:lpstr>
      <vt:lpstr>Courier New</vt:lpstr>
      <vt:lpstr>Trebuchet MS</vt:lpstr>
      <vt:lpstr>Verdana</vt:lpstr>
      <vt:lpstr>Wingdings</vt:lpstr>
      <vt:lpstr>Wingdings 2</vt:lpstr>
      <vt:lpstr>Autumn</vt:lpstr>
      <vt:lpstr>Section 9.1</vt:lpstr>
      <vt:lpstr>All graphics are attributed to:</vt:lpstr>
      <vt:lpstr>Introduction</vt:lpstr>
      <vt:lpstr>“Sequence” – everyday vs. mathematical applications</vt:lpstr>
      <vt:lpstr>Definitions and Examples</vt:lpstr>
      <vt:lpstr>Example with Brace Notation</vt:lpstr>
      <vt:lpstr>Graphs of Sequences</vt:lpstr>
      <vt:lpstr>Limits of a Sequence</vt:lpstr>
      <vt:lpstr>Limits of a Sequence con’t</vt:lpstr>
      <vt:lpstr>Converge and Diverge</vt:lpstr>
      <vt:lpstr>Familiar Properties of Limits Apply to Sequences </vt:lpstr>
      <vt:lpstr>Converge or Diverge Examples</vt:lpstr>
      <vt:lpstr>Converge or Diverge Examples con’t</vt:lpstr>
      <vt:lpstr>Limit Example Using L’Hopital’s Rule</vt:lpstr>
      <vt:lpstr>Another Limit Example Using L’Hopital’s Rule</vt:lpstr>
      <vt:lpstr>Example Looking at Even-Numbered Terms and Odd-Numbered Terms Separately</vt:lpstr>
      <vt:lpstr>The Squeezing Theorem for Sequences</vt:lpstr>
      <vt:lpstr>PowerPoint Presentation</vt:lpstr>
      <vt:lpstr>Rocksanna at Mono Lake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Deborah</dc:creator>
  <cp:lastModifiedBy>Lewis, Deborah</cp:lastModifiedBy>
  <cp:revision>40</cp:revision>
  <dcterms:created xsi:type="dcterms:W3CDTF">2014-10-24T19:06:48Z</dcterms:created>
  <dcterms:modified xsi:type="dcterms:W3CDTF">2018-10-08T16:15:03Z</dcterms:modified>
</cp:coreProperties>
</file>